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handoutMasterIdLst>
    <p:handoutMasterId r:id="rId13"/>
  </p:handout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1445"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9A0870-CFB4-4621-95F6-436A1524D893}" type="datetimeFigureOut">
              <a:rPr lang="en-US" smtClean="0"/>
              <a:t>4/9/2021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DE04CF-8B8A-4491-BD2D-CEBE3AEFB7DE}" type="slidenum">
              <a:rPr lang="en-US" smtClean="0"/>
              <a:t>‹#›</a:t>
            </a:fld>
            <a:endParaRPr lang="en-US"/>
          </a:p>
        </p:txBody>
      </p:sp>
    </p:spTree>
    <p:extLst>
      <p:ext uri="{BB962C8B-B14F-4D97-AF65-F5344CB8AC3E}">
        <p14:creationId xmlns:p14="http://schemas.microsoft.com/office/powerpoint/2010/main" val="35933742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2A1CE4-5063-4D35-92FA-750EC5D81097}" type="datetimeFigureOut">
              <a:rPr lang="en-US" smtClean="0"/>
              <a:t>4/9/2021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9CF8F0-33D7-4C0E-90AD-B8752E0DC917}" type="slidenum">
              <a:rPr lang="en-US" smtClean="0"/>
              <a:t>‹#›</a:t>
            </a:fld>
            <a:endParaRPr lang="en-US"/>
          </a:p>
        </p:txBody>
      </p:sp>
    </p:spTree>
    <p:extLst>
      <p:ext uri="{BB962C8B-B14F-4D97-AF65-F5344CB8AC3E}">
        <p14:creationId xmlns:p14="http://schemas.microsoft.com/office/powerpoint/2010/main" val="280915225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9CF8F0-33D7-4C0E-90AD-B8752E0DC917}" type="slidenum">
              <a:rPr lang="en-US" smtClean="0"/>
              <a:t>1</a:t>
            </a:fld>
            <a:endParaRPr lang="en-US"/>
          </a:p>
        </p:txBody>
      </p:sp>
      <p:sp>
        <p:nvSpPr>
          <p:cNvPr id="5" name="Date Placeholder 4"/>
          <p:cNvSpPr>
            <a:spLocks noGrp="1"/>
          </p:cNvSpPr>
          <p:nvPr>
            <p:ph type="dt" idx="11"/>
          </p:nvPr>
        </p:nvSpPr>
        <p:spPr/>
        <p:txBody>
          <a:bodyPr/>
          <a:lstStyle/>
          <a:p>
            <a:fld id="{9B544276-32C9-47FC-A396-14EF2063851A}" type="datetime1">
              <a:rPr lang="en-US" smtClean="0"/>
              <a:t>4/9/2021</a:t>
            </a:fld>
            <a:endParaRPr lang="en-US"/>
          </a:p>
        </p:txBody>
      </p:sp>
    </p:spTree>
    <p:extLst>
      <p:ext uri="{BB962C8B-B14F-4D97-AF65-F5344CB8AC3E}">
        <p14:creationId xmlns:p14="http://schemas.microsoft.com/office/powerpoint/2010/main" val="289174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95FBC90D-826A-49CA-93A1-5C547B84D014}" type="datetime1">
              <a:rPr lang="en-US" smtClean="0"/>
              <a:t>4/9/2021</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5A02266-0182-40BA-87C1-FD99FCDDEBF1}" type="slidenum">
              <a:rPr lang="en-US" smtClean="0"/>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EEF90B1-B9F8-40F6-A213-7F96438A480B}" type="datetime1">
              <a:rPr lang="en-US" smtClean="0"/>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02266-0182-40BA-87C1-FD99FCDDEBF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75A02266-0182-40BA-87C1-FD99FCDDEBF1}" type="slidenum">
              <a:rPr lang="en-US" smtClean="0"/>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5D9630-D3D4-4553-94DF-0FF94D1C1E84}" type="datetime1">
              <a:rPr lang="en-US" smtClean="0"/>
              <a:t>4/9/2021</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7D0818A0-E3C1-4454-8041-EE46E537FA0D}" type="datetime1">
              <a:rPr lang="en-US" smtClean="0"/>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75A02266-0182-40BA-87C1-FD99FCDDEBF1}" type="slidenum">
              <a:rPr lang="en-US" smtClean="0"/>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5C19D3B0-5BE7-4242-9942-FA9B9153F7EE}" type="datetime1">
              <a:rPr lang="en-US" smtClean="0"/>
              <a:t>4/9/2021</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5A02266-0182-40BA-87C1-FD99FCDDEBF1}" type="slidenum">
              <a:rPr lang="en-US" smtClean="0"/>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AA0B6FFA-6B1A-42B6-952A-2C3CBE8CF11E}" type="datetime1">
              <a:rPr lang="en-US" smtClean="0"/>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A02266-0182-40BA-87C1-FD99FCDDEBF1}" type="slidenum">
              <a:rPr lang="en-US" smtClean="0"/>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9FA831C3-BCC5-44C6-AD41-AABD7AFC0189}" type="datetime1">
              <a:rPr lang="en-US" smtClean="0"/>
              <a:t>4/9/2021</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75A02266-0182-40BA-87C1-FD99FCDDEBF1}" type="slidenum">
              <a:rPr lang="en-US" smtClean="0"/>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7093FFB-0E1D-4AF3-B398-AE82F21C63E4}" type="datetime1">
              <a:rPr lang="en-US" smtClean="0"/>
              <a:t>4/9/2021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75A02266-0182-40BA-87C1-FD99FCDDEBF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B71C59CF-E7FD-491C-81AF-A73CE16B9313}" type="datetime1">
              <a:rPr lang="en-US" smtClean="0"/>
              <a:t>4/9/2021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75A02266-0182-40BA-87C1-FD99FCDDEBF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75A02266-0182-40BA-87C1-FD99FCDDEBF1}" type="slidenum">
              <a:rPr lang="en-US" smtClean="0"/>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FA4A6E62-8332-433E-BB01-57544312786E}" type="datetime1">
              <a:rPr lang="en-US" smtClean="0"/>
              <a:t>4/9/2021</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75A02266-0182-40BA-87C1-FD99FCDDEBF1}" type="slidenum">
              <a:rPr lang="en-US" smtClean="0"/>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C7A2A3D7-9E71-4523-9BE7-B5DC1C1A5A68}" type="datetime1">
              <a:rPr lang="en-US" smtClean="0"/>
              <a:t>4/9/2021</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82865C71-D062-4F3D-A250-044876366B07}" type="datetime1">
              <a:rPr lang="en-US" smtClean="0"/>
              <a:t>4/9/2021</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75A02266-0182-40BA-87C1-FD99FCDDEBF1}" type="slidenum">
              <a:rPr lang="en-US" smtClean="0"/>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gpg4win.org/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819400"/>
            <a:ext cx="6400800" cy="2337792"/>
          </a:xfrm>
        </p:spPr>
        <p:txBody>
          <a:bodyPr/>
          <a:lstStyle/>
          <a:p>
            <a:r>
              <a:rPr lang="en-IN" dirty="0" smtClean="0"/>
              <a:t>SUBJECT NAME: INFORMATION SECURITY</a:t>
            </a:r>
          </a:p>
          <a:p>
            <a:r>
              <a:rPr lang="en-IN" dirty="0" smtClean="0"/>
              <a:t>SUBJECT CODE: CE348</a:t>
            </a:r>
          </a:p>
          <a:p>
            <a:endParaRPr lang="en-IN" dirty="0" smtClean="0"/>
          </a:p>
        </p:txBody>
      </p:sp>
      <p:sp>
        <p:nvSpPr>
          <p:cNvPr id="2" name="Title 1"/>
          <p:cNvSpPr>
            <a:spLocks noGrp="1"/>
          </p:cNvSpPr>
          <p:nvPr>
            <p:ph type="ctrTitle"/>
          </p:nvPr>
        </p:nvSpPr>
        <p:spPr/>
        <p:txBody>
          <a:bodyPr/>
          <a:lstStyle/>
          <a:p>
            <a:r>
              <a:rPr lang="en-US" dirty="0"/>
              <a:t>Gpg4win</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573016"/>
            <a:ext cx="180020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260648"/>
            <a:ext cx="1440000"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295351"/>
            <a:ext cx="1440000" cy="14208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143428" y="6237312"/>
            <a:ext cx="324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dirty="0" smtClean="0">
                <a:latin typeface="Times New Roman" pitchFamily="18" charset="0"/>
                <a:cs typeface="Times New Roman" pitchFamily="18" charset="0"/>
              </a:rPr>
              <a:t>Guided By: Asst. Prof. </a:t>
            </a:r>
            <a:r>
              <a:rPr lang="en-IN" sz="1400" dirty="0" err="1" smtClean="0">
                <a:latin typeface="Times New Roman" pitchFamily="18" charset="0"/>
                <a:cs typeface="Times New Roman" pitchFamily="18" charset="0"/>
              </a:rPr>
              <a:t>Bansari</a:t>
            </a:r>
            <a:r>
              <a:rPr lang="en-IN" sz="1400" dirty="0" smtClean="0">
                <a:latin typeface="Times New Roman" pitchFamily="18" charset="0"/>
                <a:cs typeface="Times New Roman" pitchFamily="18" charset="0"/>
              </a:rPr>
              <a:t> Patel.</a:t>
            </a:r>
          </a:p>
          <a:p>
            <a:r>
              <a:rPr lang="en-IN" sz="1400" dirty="0" smtClean="0">
                <a:latin typeface="Times New Roman" pitchFamily="18" charset="0"/>
                <a:cs typeface="Times New Roman" pitchFamily="18" charset="0"/>
              </a:rPr>
              <a:t>Prepared By: </a:t>
            </a:r>
            <a:r>
              <a:rPr lang="en-IN" sz="1400" dirty="0" err="1" smtClean="0">
                <a:latin typeface="Times New Roman" pitchFamily="18" charset="0"/>
                <a:cs typeface="Times New Roman" pitchFamily="18" charset="0"/>
              </a:rPr>
              <a:t>Kashyap</a:t>
            </a:r>
            <a:r>
              <a:rPr lang="en-IN" sz="1400" dirty="0" smtClean="0">
                <a:latin typeface="Times New Roman" pitchFamily="18" charset="0"/>
                <a:cs typeface="Times New Roman" pitchFamily="18" charset="0"/>
              </a:rPr>
              <a:t> Shah [18DCE115]</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1125422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THANK YOU</a:t>
            </a:r>
            <a:endParaRPr lang="en-US" dirty="0"/>
          </a:p>
        </p:txBody>
      </p:sp>
      <p:pic>
        <p:nvPicPr>
          <p:cNvPr id="4099"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79512" y="980728"/>
            <a:ext cx="8784976"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72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AGENDA</a:t>
            </a:r>
            <a:endParaRPr lang="en-US" dirty="0"/>
          </a:p>
        </p:txBody>
      </p:sp>
      <p:sp>
        <p:nvSpPr>
          <p:cNvPr id="3" name="Content Placeholder 2"/>
          <p:cNvSpPr>
            <a:spLocks noGrp="1"/>
          </p:cNvSpPr>
          <p:nvPr>
            <p:ph sz="quarter" idx="1"/>
          </p:nvPr>
        </p:nvSpPr>
        <p:spPr/>
        <p:txBody>
          <a:bodyPr/>
          <a:lstStyle/>
          <a:p>
            <a:r>
              <a:rPr lang="en-IN" dirty="0" smtClean="0"/>
              <a:t>Introduction</a:t>
            </a:r>
          </a:p>
          <a:p>
            <a:r>
              <a:rPr lang="en-IN" dirty="0" smtClean="0"/>
              <a:t>Difference between PGP and </a:t>
            </a:r>
            <a:r>
              <a:rPr lang="en-US" sz="2800" dirty="0" smtClean="0">
                <a:latin typeface="Times New Roman" pitchFamily="18" charset="0"/>
                <a:cs typeface="Times New Roman" pitchFamily="18" charset="0"/>
              </a:rPr>
              <a:t>S/MIME</a:t>
            </a:r>
            <a:r>
              <a:rPr lang="en-US" sz="2800" dirty="0">
                <a:latin typeface="Times New Roman" pitchFamily="18" charset="0"/>
                <a:cs typeface="Times New Roman" pitchFamily="18" charset="0"/>
              </a:rPr>
              <a:t>(X.509)</a:t>
            </a:r>
            <a:r>
              <a:rPr lang="en-IN" dirty="0" smtClean="0"/>
              <a:t> </a:t>
            </a:r>
          </a:p>
          <a:p>
            <a:r>
              <a:rPr lang="en-IN" dirty="0" smtClean="0"/>
              <a:t>Components</a:t>
            </a:r>
          </a:p>
          <a:p>
            <a:r>
              <a:rPr lang="en-IN" dirty="0" smtClean="0"/>
              <a:t>Features</a:t>
            </a:r>
          </a:p>
          <a:p>
            <a:r>
              <a:rPr lang="en-US" dirty="0"/>
              <a:t>System </a:t>
            </a:r>
            <a:r>
              <a:rPr lang="en-US" dirty="0" smtClean="0"/>
              <a:t>Requirements</a:t>
            </a:r>
            <a:endParaRPr lang="en-IN" dirty="0" smtClean="0"/>
          </a:p>
          <a:p>
            <a:r>
              <a:rPr lang="en-IN" dirty="0" smtClean="0"/>
              <a:t>Screenshots</a:t>
            </a:r>
          </a:p>
          <a:p>
            <a:r>
              <a:rPr lang="en-IN" dirty="0" smtClean="0"/>
              <a:t>References</a:t>
            </a:r>
            <a:endParaRPr lang="en-US" dirty="0"/>
          </a:p>
        </p:txBody>
      </p:sp>
    </p:spTree>
    <p:extLst>
      <p:ext uri="{BB962C8B-B14F-4D97-AF65-F5344CB8AC3E}">
        <p14:creationId xmlns:p14="http://schemas.microsoft.com/office/powerpoint/2010/main" val="153038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To GPG4win</a:t>
            </a:r>
            <a:endParaRPr lang="en-US" dirty="0"/>
          </a:p>
        </p:txBody>
      </p:sp>
      <p:sp>
        <p:nvSpPr>
          <p:cNvPr id="3" name="Content Placeholder 2"/>
          <p:cNvSpPr>
            <a:spLocks noGrp="1"/>
          </p:cNvSpPr>
          <p:nvPr>
            <p:ph sz="quarter" idx="1"/>
          </p:nvPr>
        </p:nvSpPr>
        <p:spPr/>
        <p:txBody>
          <a:bodyPr>
            <a:normAutofit/>
          </a:bodyPr>
          <a:lstStyle/>
          <a:p>
            <a:r>
              <a:rPr lang="en-US" sz="1800" dirty="0">
                <a:latin typeface="Times New Roman" pitchFamily="18" charset="0"/>
                <a:cs typeface="Times New Roman" pitchFamily="18" charset="0"/>
              </a:rPr>
              <a:t>Gpg4win (GNU Privacy Guard for Windows) is encryption software for files and emails</a:t>
            </a:r>
            <a:r>
              <a:rPr lang="en-US" sz="1800" dirty="0" smtClean="0">
                <a:latin typeface="Times New Roman" pitchFamily="18" charset="0"/>
                <a:cs typeface="Times New Roman" pitchFamily="18" charset="0"/>
              </a:rPr>
              <a:t>.</a:t>
            </a:r>
          </a:p>
          <a:p>
            <a:r>
              <a:rPr lang="en-US" sz="1800" dirty="0">
                <a:latin typeface="Times New Roman" pitchFamily="18" charset="0"/>
                <a:cs typeface="Times New Roman" pitchFamily="18" charset="0"/>
              </a:rPr>
              <a:t>Gpg4win enables users to securely transport emails and files with the help of encryption and digital signatures. Encryption protects the contents against an unwanted party reading it. Digital signatures make sure that it was not modified and comes from a specific sender</a:t>
            </a:r>
            <a:r>
              <a:rPr lang="en-US" sz="1800" dirty="0" smtClean="0">
                <a:latin typeface="Times New Roman" pitchFamily="18" charset="0"/>
                <a:cs typeface="Times New Roman" pitchFamily="18" charset="0"/>
              </a:rPr>
              <a:t>.</a:t>
            </a:r>
          </a:p>
          <a:p>
            <a:r>
              <a:rPr lang="en-US" sz="1800" dirty="0">
                <a:latin typeface="Times New Roman" pitchFamily="18" charset="0"/>
                <a:cs typeface="Times New Roman" pitchFamily="18" charset="0"/>
              </a:rPr>
              <a:t>Gpg4win supports both relevant cryptography standards, </a:t>
            </a:r>
            <a:r>
              <a:rPr lang="en-US" sz="1800" dirty="0" err="1">
                <a:latin typeface="Times New Roman" pitchFamily="18" charset="0"/>
                <a:cs typeface="Times New Roman" pitchFamily="18" charset="0"/>
              </a:rPr>
              <a:t>OpenPGP</a:t>
            </a:r>
            <a:r>
              <a:rPr lang="en-US" sz="1800" dirty="0">
                <a:latin typeface="Times New Roman" pitchFamily="18" charset="0"/>
                <a:cs typeface="Times New Roman" pitchFamily="18" charset="0"/>
              </a:rPr>
              <a:t> and S/MIME (X.509), and is the official </a:t>
            </a:r>
            <a:r>
              <a:rPr lang="en-US" sz="1800" dirty="0" err="1">
                <a:latin typeface="Times New Roman" pitchFamily="18" charset="0"/>
                <a:cs typeface="Times New Roman" pitchFamily="18" charset="0"/>
              </a:rPr>
              <a:t>GnuPG</a:t>
            </a:r>
            <a:r>
              <a:rPr lang="en-US" sz="1800" dirty="0">
                <a:latin typeface="Times New Roman" pitchFamily="18" charset="0"/>
                <a:cs typeface="Times New Roman" pitchFamily="18" charset="0"/>
              </a:rPr>
              <a:t> distribution for </a:t>
            </a:r>
            <a:r>
              <a:rPr lang="en-US" sz="1800" dirty="0" smtClean="0">
                <a:latin typeface="Times New Roman" pitchFamily="18" charset="0"/>
                <a:cs typeface="Times New Roman" pitchFamily="18" charset="0"/>
              </a:rPr>
              <a:t>Windows.</a:t>
            </a:r>
          </a:p>
          <a:p>
            <a:r>
              <a:rPr lang="en-US" sz="1800" dirty="0" smtClean="0">
                <a:latin typeface="Times New Roman" pitchFamily="18" charset="0"/>
                <a:cs typeface="Times New Roman" pitchFamily="18" charset="0"/>
              </a:rPr>
              <a:t>Creation </a:t>
            </a:r>
            <a:r>
              <a:rPr lang="en-US" sz="1800" dirty="0">
                <a:latin typeface="Times New Roman" pitchFamily="18" charset="0"/>
                <a:cs typeface="Times New Roman" pitchFamily="18" charset="0"/>
              </a:rPr>
              <a:t>of Gpg4win was supported by the German Federal Office for Information Security (BSI).</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38379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Difference between PGP and </a:t>
            </a:r>
            <a:r>
              <a:rPr lang="en-US" sz="3600" dirty="0">
                <a:latin typeface="Times New Roman" pitchFamily="18" charset="0"/>
                <a:cs typeface="Times New Roman" pitchFamily="18" charset="0"/>
              </a:rPr>
              <a:t>S/MIME(X.509)</a:t>
            </a:r>
            <a:r>
              <a:rPr lang="en-IN" dirty="0"/>
              <a:t> </a:t>
            </a:r>
            <a:endParaRPr lang="en-US" dirty="0"/>
          </a:p>
        </p:txBody>
      </p:sp>
      <p:sp>
        <p:nvSpPr>
          <p:cNvPr id="3" name="Content Placeholder 2"/>
          <p:cNvSpPr>
            <a:spLocks noGrp="1"/>
          </p:cNvSpPr>
          <p:nvPr>
            <p:ph sz="quarter" idx="1"/>
          </p:nvPr>
        </p:nvSpPr>
        <p:spPr/>
        <p:txBody>
          <a:bodyPr>
            <a:normAutofit/>
          </a:bodyPr>
          <a:lstStyle/>
          <a:p>
            <a:r>
              <a:rPr lang="en-US" sz="1800" dirty="0">
                <a:latin typeface="Times New Roman" pitchFamily="18" charset="0"/>
                <a:cs typeface="Times New Roman" pitchFamily="18" charset="0"/>
              </a:rPr>
              <a:t>S/MIME and PGP both provide "secure emailing" but use distinct encodings, formats, user tools, and key distribution models. </a:t>
            </a:r>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Pretty </a:t>
            </a:r>
            <a:r>
              <a:rPr lang="en-US" sz="1800" dirty="0">
                <a:latin typeface="Times New Roman" pitchFamily="18" charset="0"/>
                <a:cs typeface="Times New Roman" pitchFamily="18" charset="0"/>
              </a:rPr>
              <a:t>Good Privacy (PGP) is an </a:t>
            </a:r>
            <a:r>
              <a:rPr lang="en-US" sz="1800" b="1" dirty="0">
                <a:latin typeface="Times New Roman" pitchFamily="18" charset="0"/>
                <a:cs typeface="Times New Roman" pitchFamily="18" charset="0"/>
              </a:rPr>
              <a:t>encryption</a:t>
            </a:r>
            <a:r>
              <a:rPr lang="en-US" sz="1800" dirty="0">
                <a:latin typeface="Times New Roman" pitchFamily="18" charset="0"/>
                <a:cs typeface="Times New Roman" pitchFamily="18" charset="0"/>
              </a:rPr>
              <a:t> system used for both sending encrypted emails and encrypting sensitive files. </a:t>
            </a:r>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S/MIME </a:t>
            </a:r>
            <a:r>
              <a:rPr lang="en-US" sz="1800" dirty="0">
                <a:latin typeface="Times New Roman" pitchFamily="18" charset="0"/>
                <a:cs typeface="Times New Roman" pitchFamily="18" charset="0"/>
              </a:rPr>
              <a:t>provides for cryptographic security services such as authentication, message integrity, and non-repudiation of origin (using digital signatures). It also helps enhance privacy and data security (using </a:t>
            </a:r>
            <a:r>
              <a:rPr lang="en-US" sz="1800" b="1" dirty="0">
                <a:latin typeface="Times New Roman" pitchFamily="18" charset="0"/>
                <a:cs typeface="Times New Roman" pitchFamily="18" charset="0"/>
              </a:rPr>
              <a:t>encryption</a:t>
            </a:r>
            <a:r>
              <a:rPr lang="en-US" sz="1800" dirty="0">
                <a:latin typeface="Times New Roman" pitchFamily="18" charset="0"/>
                <a:cs typeface="Times New Roman" pitchFamily="18" charset="0"/>
              </a:rPr>
              <a:t>) for electronic messaging</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57544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Components</a:t>
            </a:r>
            <a:endParaRPr lang="en-US" dirty="0"/>
          </a:p>
        </p:txBody>
      </p:sp>
      <p:sp>
        <p:nvSpPr>
          <p:cNvPr id="3" name="Content Placeholder 2"/>
          <p:cNvSpPr>
            <a:spLocks noGrp="1"/>
          </p:cNvSpPr>
          <p:nvPr>
            <p:ph sz="quarter" idx="1"/>
          </p:nvPr>
        </p:nvSpPr>
        <p:spPr/>
        <p:txBody>
          <a:bodyPr>
            <a:normAutofit/>
          </a:bodyPr>
          <a:lstStyle/>
          <a:p>
            <a:r>
              <a:rPr lang="en-US" sz="2000" b="1" dirty="0" err="1" smtClean="0">
                <a:latin typeface="Times New Roman" pitchFamily="18" charset="0"/>
                <a:cs typeface="Times New Roman" pitchFamily="18" charset="0"/>
              </a:rPr>
              <a:t>GnuPG</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backend; this is the actual encryption tool.</a:t>
            </a:r>
          </a:p>
          <a:p>
            <a:r>
              <a:rPr lang="en-US" sz="2000" b="1" dirty="0" err="1" smtClean="0">
                <a:latin typeface="Times New Roman" pitchFamily="18" charset="0"/>
                <a:cs typeface="Times New Roman" pitchFamily="18" charset="0"/>
              </a:rPr>
              <a:t>Kleopatra</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certificate manager for </a:t>
            </a:r>
            <a:r>
              <a:rPr lang="en-US" sz="2000" dirty="0" err="1">
                <a:latin typeface="Times New Roman" pitchFamily="18" charset="0"/>
                <a:cs typeface="Times New Roman" pitchFamily="18" charset="0"/>
              </a:rPr>
              <a:t>OpenPGP</a:t>
            </a:r>
            <a:r>
              <a:rPr lang="en-US" sz="2000" dirty="0">
                <a:latin typeface="Times New Roman" pitchFamily="18" charset="0"/>
                <a:cs typeface="Times New Roman" pitchFamily="18" charset="0"/>
              </a:rPr>
              <a:t> and X.509 (S/MIME) and common crypto dialogs.</a:t>
            </a:r>
          </a:p>
          <a:p>
            <a:r>
              <a:rPr lang="en-US" sz="2000" b="1" dirty="0" err="1" smtClean="0">
                <a:latin typeface="Times New Roman" pitchFamily="18" charset="0"/>
                <a:cs typeface="Times New Roman" pitchFamily="18" charset="0"/>
              </a:rPr>
              <a:t>GpgOL</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plugin for Microsoft Outlook 2010/2013/2016/2019 (email encryption). With Outlook 2010 and higher </a:t>
            </a:r>
            <a:r>
              <a:rPr lang="en-US" sz="2000" dirty="0" err="1">
                <a:latin typeface="Times New Roman" pitchFamily="18" charset="0"/>
                <a:cs typeface="Times New Roman" pitchFamily="18" charset="0"/>
              </a:rPr>
              <a:t>GpgpOL</a:t>
            </a:r>
            <a:r>
              <a:rPr lang="en-US" sz="2000" dirty="0">
                <a:latin typeface="Times New Roman" pitchFamily="18" charset="0"/>
                <a:cs typeface="Times New Roman" pitchFamily="18" charset="0"/>
              </a:rPr>
              <a:t> supports MS Exchange Server.</a:t>
            </a:r>
          </a:p>
          <a:p>
            <a:r>
              <a:rPr lang="en-US" sz="2000" b="1" dirty="0" err="1" smtClean="0">
                <a:latin typeface="Times New Roman" pitchFamily="18" charset="0"/>
                <a:cs typeface="Times New Roman" pitchFamily="18" charset="0"/>
              </a:rPr>
              <a:t>GpgEX</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plugin for Microsoft Explorer (file encryption).</a:t>
            </a:r>
          </a:p>
          <a:p>
            <a:r>
              <a:rPr lang="en-US" sz="2000" b="1" u="sng" dirty="0" smtClean="0">
                <a:latin typeface="Times New Roman" pitchFamily="18" charset="0"/>
                <a:cs typeface="Times New Roman" pitchFamily="18" charset="0"/>
              </a:rPr>
              <a:t>GPA: </a:t>
            </a:r>
            <a:r>
              <a:rPr lang="en-US" sz="2000" u="sng" dirty="0" smtClean="0">
                <a:latin typeface="Times New Roman" pitchFamily="18" charset="0"/>
                <a:cs typeface="Times New Roman" pitchFamily="18" charset="0"/>
              </a:rPr>
              <a:t>An </a:t>
            </a:r>
            <a:r>
              <a:rPr lang="en-US" sz="2000" u="sng" dirty="0">
                <a:latin typeface="Times New Roman" pitchFamily="18" charset="0"/>
                <a:cs typeface="Times New Roman" pitchFamily="18" charset="0"/>
              </a:rPr>
              <a:t>alternative certificate manager for </a:t>
            </a:r>
            <a:r>
              <a:rPr lang="en-US" sz="2000" u="sng" dirty="0" err="1">
                <a:latin typeface="Times New Roman" pitchFamily="18" charset="0"/>
                <a:cs typeface="Times New Roman" pitchFamily="18" charset="0"/>
              </a:rPr>
              <a:t>OpenPGP</a:t>
            </a:r>
            <a:r>
              <a:rPr lang="en-US" sz="2000" u="sng" dirty="0">
                <a:latin typeface="Times New Roman" pitchFamily="18" charset="0"/>
                <a:cs typeface="Times New Roman" pitchFamily="18" charset="0"/>
              </a:rPr>
              <a:t> and X.509 (S/MIME</a:t>
            </a:r>
            <a:r>
              <a:rPr lang="en-US" sz="2000" u="sng" dirty="0" smtClean="0">
                <a:latin typeface="Times New Roman" pitchFamily="18" charset="0"/>
                <a:cs typeface="Times New Roman" pitchFamily="18" charset="0"/>
              </a:rPr>
              <a:t>).</a:t>
            </a:r>
          </a:p>
          <a:p>
            <a:endParaRPr lang="en-IN" sz="2000" u="sng" dirty="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703544"/>
            <a:ext cx="1440000" cy="76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800" y="4703544"/>
            <a:ext cx="144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7" y="4703543"/>
            <a:ext cx="1440000" cy="90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4703543"/>
            <a:ext cx="1440000" cy="92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66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Features</a:t>
            </a:r>
            <a:endParaRPr lang="en-US" dirty="0"/>
          </a:p>
        </p:txBody>
      </p:sp>
      <p:sp>
        <p:nvSpPr>
          <p:cNvPr id="3" name="Content Placeholder 2"/>
          <p:cNvSpPr>
            <a:spLocks noGrp="1"/>
          </p:cNvSpPr>
          <p:nvPr>
            <p:ph sz="quarter" idx="1"/>
          </p:nvPr>
        </p:nvSpPr>
        <p:spPr/>
        <p:txBody>
          <a:bodyPr>
            <a:normAutofit/>
          </a:bodyPr>
          <a:lstStyle/>
          <a:p>
            <a:r>
              <a:rPr lang="en-US" sz="1800" i="1" dirty="0"/>
              <a:t>Signing and encrypting</a:t>
            </a:r>
          </a:p>
          <a:p>
            <a:r>
              <a:rPr lang="en-US" sz="1800" i="1" dirty="0"/>
              <a:t>User-friendly Certificate Selection</a:t>
            </a:r>
          </a:p>
          <a:p>
            <a:r>
              <a:rPr lang="en-US" sz="1800" i="1" dirty="0"/>
              <a:t>Manage certificates securely and comfortably</a:t>
            </a:r>
          </a:p>
          <a:p>
            <a:r>
              <a:rPr lang="en-US" sz="1800" i="1" dirty="0"/>
              <a:t>Free </a:t>
            </a:r>
            <a:r>
              <a:rPr lang="en-US" sz="1800" i="1" dirty="0" smtClean="0"/>
              <a:t>Software</a:t>
            </a:r>
          </a:p>
          <a:p>
            <a:r>
              <a:rPr lang="en-IN" sz="1800" i="1" dirty="0" smtClean="0"/>
              <a:t>Security</a:t>
            </a:r>
            <a:endParaRPr lang="en-US" sz="1800" i="1" dirty="0"/>
          </a:p>
          <a:p>
            <a:r>
              <a:rPr lang="en-US" sz="1800" i="1" dirty="0"/>
              <a:t>Certificate </a:t>
            </a:r>
            <a:r>
              <a:rPr lang="en-US" sz="1800" i="1" dirty="0" smtClean="0"/>
              <a:t>Server: </a:t>
            </a:r>
            <a:r>
              <a:rPr lang="en-US" sz="1800" dirty="0" err="1" smtClean="0"/>
              <a:t>Kleopatra</a:t>
            </a:r>
            <a:endParaRPr lang="en-US" sz="1800" dirty="0" smtClean="0"/>
          </a:p>
          <a:p>
            <a:pPr marL="0" indent="0">
              <a:buNone/>
            </a:pPr>
            <a:endParaRPr lang="en-US" sz="1800" dirty="0"/>
          </a:p>
        </p:txBody>
      </p:sp>
    </p:spTree>
    <p:extLst>
      <p:ext uri="{BB962C8B-B14F-4D97-AF65-F5344CB8AC3E}">
        <p14:creationId xmlns:p14="http://schemas.microsoft.com/office/powerpoint/2010/main" val="2197641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 </a:t>
            </a:r>
            <a:r>
              <a:rPr lang="en-US" dirty="0" smtClean="0"/>
              <a:t>Requirements</a:t>
            </a:r>
            <a:endParaRPr lang="en-US" dirty="0"/>
          </a:p>
        </p:txBody>
      </p:sp>
      <p:sp>
        <p:nvSpPr>
          <p:cNvPr id="3" name="Content Placeholder 2"/>
          <p:cNvSpPr>
            <a:spLocks noGrp="1"/>
          </p:cNvSpPr>
          <p:nvPr>
            <p:ph sz="quarter" idx="1"/>
          </p:nvPr>
        </p:nvSpPr>
        <p:spPr/>
        <p:txBody>
          <a:bodyPr>
            <a:normAutofit/>
          </a:bodyPr>
          <a:lstStyle/>
          <a:p>
            <a:r>
              <a:rPr lang="en-US" sz="1800" dirty="0">
                <a:latin typeface="Times New Roman" pitchFamily="18" charset="0"/>
                <a:cs typeface="Times New Roman" pitchFamily="18" charset="0"/>
              </a:rPr>
              <a:t>Gpg4win runs on Windows versions 7 or newer (up to Windows 10). Both 32 and 64bit systems are supported. If you have at least Windows XP, some parts of Gpg4win can be used, but are not officially supported</a:t>
            </a:r>
            <a:r>
              <a:rPr lang="en-US" sz="1800" dirty="0" smtClean="0">
                <a:latin typeface="Times New Roman" pitchFamily="18" charset="0"/>
                <a:cs typeface="Times New Roman" pitchFamily="18" charset="0"/>
              </a:rPr>
              <a:t>.</a:t>
            </a:r>
          </a:p>
          <a:p>
            <a:r>
              <a:rPr lang="en-US" sz="1800" dirty="0">
                <a:latin typeface="Times New Roman" pitchFamily="18" charset="0"/>
                <a:cs typeface="Times New Roman" pitchFamily="18" charset="0"/>
              </a:rPr>
              <a:t>The Outlook plugin </a:t>
            </a:r>
            <a:r>
              <a:rPr lang="en-US" sz="1800" dirty="0" err="1">
                <a:latin typeface="Times New Roman" pitchFamily="18" charset="0"/>
                <a:cs typeface="Times New Roman" pitchFamily="18" charset="0"/>
              </a:rPr>
              <a:t>GpgOL</a:t>
            </a:r>
            <a:r>
              <a:rPr lang="en-US" sz="1800" dirty="0">
                <a:latin typeface="Times New Roman" pitchFamily="18" charset="0"/>
                <a:cs typeface="Times New Roman" pitchFamily="18" charset="0"/>
              </a:rPr>
              <a:t> is compatible with Microsoft Outlook 2010, 2013, 2016 and 2019 (both 32 and 64bit) and supports transporting emails via SMTP/IMAP and MS Exchange Server (version 2010 or newer). For elder Outlook versions 2003 and 2007 less functionality is offered</a:t>
            </a:r>
            <a:r>
              <a:rPr lang="en-US" sz="1800" dirty="0" smtClean="0">
                <a:latin typeface="Times New Roman" pitchFamily="18" charset="0"/>
                <a:cs typeface="Times New Roman" pitchFamily="18" charset="0"/>
              </a:rPr>
              <a:t>.</a:t>
            </a:r>
          </a:p>
          <a:p>
            <a:r>
              <a:rPr lang="en-US" sz="1800" dirty="0">
                <a:latin typeface="Times New Roman" pitchFamily="18" charset="0"/>
                <a:cs typeface="Times New Roman" pitchFamily="18" charset="0"/>
              </a:rPr>
              <a:t>With </a:t>
            </a:r>
            <a:r>
              <a:rPr lang="en-US" sz="1800" b="1" dirty="0" err="1">
                <a:latin typeface="Times New Roman" pitchFamily="18" charset="0"/>
                <a:cs typeface="Times New Roman" pitchFamily="18" charset="0"/>
              </a:rPr>
              <a:t>MacOS</a:t>
            </a:r>
            <a:r>
              <a:rPr lang="en-US" sz="1800" b="1" dirty="0">
                <a:latin typeface="Times New Roman" pitchFamily="18" charset="0"/>
                <a:cs typeface="Times New Roman" pitchFamily="18" charset="0"/>
              </a:rPr>
              <a:t> X</a:t>
            </a:r>
            <a:r>
              <a:rPr lang="en-US" sz="1800" dirty="0">
                <a:latin typeface="Times New Roman" pitchFamily="18" charset="0"/>
                <a:cs typeface="Times New Roman" pitchFamily="18" charset="0"/>
              </a:rPr>
              <a:t> you can use the GPG </a:t>
            </a:r>
            <a:r>
              <a:rPr lang="en-US" sz="1800" dirty="0" smtClean="0">
                <a:latin typeface="Times New Roman" pitchFamily="18" charset="0"/>
                <a:cs typeface="Times New Roman" pitchFamily="18" charset="0"/>
              </a:rPr>
              <a:t>Suite</a:t>
            </a:r>
            <a:r>
              <a:rPr lang="en-US" sz="1800"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With a </a:t>
            </a:r>
            <a:r>
              <a:rPr lang="en-US" sz="1800" b="1" dirty="0">
                <a:latin typeface="Times New Roman" pitchFamily="18" charset="0"/>
                <a:cs typeface="Times New Roman" pitchFamily="18" charset="0"/>
              </a:rPr>
              <a:t>GNU/Linux</a:t>
            </a:r>
            <a:r>
              <a:rPr lang="en-US" sz="1800" dirty="0">
                <a:latin typeface="Times New Roman" pitchFamily="18" charset="0"/>
                <a:cs typeface="Times New Roman" pitchFamily="18" charset="0"/>
              </a:rPr>
              <a:t> based systems you can use your built-in </a:t>
            </a:r>
            <a:r>
              <a:rPr lang="en-US" sz="1800" dirty="0" err="1">
                <a:latin typeface="Times New Roman" pitchFamily="18" charset="0"/>
                <a:cs typeface="Times New Roman" pitchFamily="18" charset="0"/>
              </a:rPr>
              <a:t>paketmanager</a:t>
            </a:r>
            <a:r>
              <a:rPr lang="en-US" sz="1800" dirty="0">
                <a:latin typeface="Times New Roman" pitchFamily="18" charset="0"/>
                <a:cs typeface="Times New Roman" pitchFamily="18" charset="0"/>
              </a:rPr>
              <a:t> to install </a:t>
            </a:r>
            <a:r>
              <a:rPr lang="en-US" sz="1800" dirty="0" err="1">
                <a:latin typeface="Times New Roman" pitchFamily="18" charset="0"/>
                <a:cs typeface="Times New Roman" pitchFamily="18" charset="0"/>
              </a:rPr>
              <a:t>GnuPG</a:t>
            </a:r>
            <a:r>
              <a:rPr lang="en-US" sz="1800" dirty="0">
                <a:latin typeface="Times New Roman" pitchFamily="18" charset="0"/>
                <a:cs typeface="Times New Roman" pitchFamily="18" charset="0"/>
              </a:rPr>
              <a:t>. Alternatively you can compile </a:t>
            </a:r>
            <a:r>
              <a:rPr lang="en-US" sz="1800" dirty="0" err="1">
                <a:latin typeface="Times New Roman" pitchFamily="18" charset="0"/>
                <a:cs typeface="Times New Roman" pitchFamily="18" charset="0"/>
              </a:rPr>
              <a:t>GnuPG</a:t>
            </a:r>
            <a:r>
              <a:rPr lang="en-US" sz="1800" dirty="0">
                <a:latin typeface="Times New Roman" pitchFamily="18" charset="0"/>
                <a:cs typeface="Times New Roman" pitchFamily="18" charset="0"/>
              </a:rPr>
              <a:t> directly from the </a:t>
            </a:r>
            <a:r>
              <a:rPr lang="en-US" sz="1800" dirty="0" smtClean="0">
                <a:latin typeface="Times New Roman" pitchFamily="18" charset="0"/>
                <a:cs typeface="Times New Roman" pitchFamily="18" charset="0"/>
              </a:rPr>
              <a:t>sources by </a:t>
            </a:r>
            <a:r>
              <a:rPr lang="en-US" sz="1800" dirty="0">
                <a:latin typeface="Times New Roman" pitchFamily="18" charset="0"/>
                <a:cs typeface="Times New Roman" pitchFamily="18" charset="0"/>
              </a:rPr>
              <a:t>yourself.</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26497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Screenshots</a:t>
            </a:r>
            <a:endParaRPr lang="en-US" dirty="0"/>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3674622" cy="285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63688" y="4509120"/>
            <a:ext cx="1728192" cy="338554"/>
          </a:xfrm>
          <a:prstGeom prst="rect">
            <a:avLst/>
          </a:prstGeom>
          <a:noFill/>
        </p:spPr>
        <p:txBody>
          <a:bodyPr wrap="square" rtlCol="0">
            <a:spAutoFit/>
          </a:bodyPr>
          <a:lstStyle/>
          <a:p>
            <a:r>
              <a:rPr lang="en-IN" sz="1600" dirty="0" smtClean="0"/>
              <a:t>Welcome Screen</a:t>
            </a:r>
            <a:endParaRPr lang="en-US" sz="1600" dirty="0"/>
          </a:p>
        </p:txBody>
      </p:sp>
    </p:spTree>
    <p:extLst>
      <p:ext uri="{BB962C8B-B14F-4D97-AF65-F5344CB8AC3E}">
        <p14:creationId xmlns:p14="http://schemas.microsoft.com/office/powerpoint/2010/main" val="295263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US" dirty="0"/>
          </a:p>
        </p:txBody>
      </p:sp>
      <p:sp>
        <p:nvSpPr>
          <p:cNvPr id="3" name="Content Placeholder 2"/>
          <p:cNvSpPr>
            <a:spLocks noGrp="1"/>
          </p:cNvSpPr>
          <p:nvPr>
            <p:ph sz="quarter" idx="1"/>
          </p:nvPr>
        </p:nvSpPr>
        <p:spPr/>
        <p:txBody>
          <a:bodyPr/>
          <a:lstStyle/>
          <a:p>
            <a:r>
              <a:rPr lang="en-US" dirty="0">
                <a:hlinkClick r:id="rId2"/>
              </a:rPr>
              <a:t>https://</a:t>
            </a:r>
            <a:r>
              <a:rPr lang="en-US" dirty="0" smtClean="0">
                <a:hlinkClick r:id="rId2"/>
              </a:rPr>
              <a:t>www.gpg4win.org</a:t>
            </a:r>
          </a:p>
          <a:p>
            <a:r>
              <a:rPr lang="en-US" dirty="0">
                <a:hlinkClick r:id="rId2"/>
              </a:rPr>
              <a:t>https://</a:t>
            </a:r>
            <a:r>
              <a:rPr lang="en-US" dirty="0" smtClean="0">
                <a:hlinkClick r:id="rId2"/>
              </a:rPr>
              <a:t>www.youtube.com/watch?v=qjIi6rg9fjA</a:t>
            </a:r>
          </a:p>
          <a:p>
            <a:r>
              <a:rPr lang="en-US" dirty="0">
                <a:hlinkClick r:id="rId2"/>
              </a:rPr>
              <a:t>https://www.youtube.com/watch?v=QmE4LrBSChQ</a:t>
            </a:r>
          </a:p>
        </p:txBody>
      </p:sp>
    </p:spTree>
    <p:extLst>
      <p:ext uri="{BB962C8B-B14F-4D97-AF65-F5344CB8AC3E}">
        <p14:creationId xmlns:p14="http://schemas.microsoft.com/office/powerpoint/2010/main" val="39377805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106</TotalTime>
  <Words>361</Words>
  <Application>Microsoft Office PowerPoint</Application>
  <PresentationFormat>On-screen Show (4:3)</PresentationFormat>
  <Paragraphs>49</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Civic</vt:lpstr>
      <vt:lpstr>Gpg4win</vt:lpstr>
      <vt:lpstr>AGENDA</vt:lpstr>
      <vt:lpstr>Introduction To GPG4win</vt:lpstr>
      <vt:lpstr>Difference between PGP and S/MIME(X.509) </vt:lpstr>
      <vt:lpstr>Components</vt:lpstr>
      <vt:lpstr>Features</vt:lpstr>
      <vt:lpstr>System Requirements</vt:lpstr>
      <vt:lpstr>Screenshots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smart</dc:creator>
  <cp:lastModifiedBy>smart</cp:lastModifiedBy>
  <cp:revision>17</cp:revision>
  <dcterms:created xsi:type="dcterms:W3CDTF">2021-04-09T08:42:17Z</dcterms:created>
  <dcterms:modified xsi:type="dcterms:W3CDTF">2021-04-09T10:28:27Z</dcterms:modified>
</cp:coreProperties>
</file>